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7" r:id="rId13"/>
    <p:sldId id="269" r:id="rId14"/>
    <p:sldId id="270" r:id="rId15"/>
    <p:sldId id="271" r:id="rId16"/>
    <p:sldId id="272" r:id="rId17"/>
    <p:sldId id="266"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02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FFA447-1DF7-4A9A-AF38-088440FDCC84}"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FA447-1DF7-4A9A-AF38-088440FDCC84}"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FA447-1DF7-4A9A-AF38-088440FDCC84}"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FFA447-1DF7-4A9A-AF38-088440FDCC84}"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FFA447-1DF7-4A9A-AF38-088440FDCC84}" type="datetimeFigureOut">
              <a:rPr lang="en-US" smtClean="0"/>
              <a:t>6/18/2020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2FFA447-1DF7-4A9A-AF38-088440FDCC84}"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FFA447-1DF7-4A9A-AF38-088440FDCC84}" type="datetimeFigureOut">
              <a:rPr lang="en-US" smtClean="0"/>
              <a:t>6/18/2020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FFA447-1DF7-4A9A-AF38-088440FDCC84}" type="datetimeFigureOut">
              <a:rPr lang="en-US" smtClean="0"/>
              <a:t>6/18/2020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FA447-1DF7-4A9A-AF38-088440FDCC84}" type="datetimeFigureOut">
              <a:rPr lang="en-US" smtClean="0"/>
              <a:t>6/18/2020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FA447-1DF7-4A9A-AF38-088440FDCC84}"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133E3-E4AB-4B99-885F-C2761D89E6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FFA447-1DF7-4A9A-AF38-088440FDCC84}" type="datetimeFigureOut">
              <a:rPr lang="en-US" smtClean="0"/>
              <a:t>6/18/2020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F133E3-E4AB-4B99-885F-C2761D89E61C}" type="slidenum">
              <a:rPr lang="en-US" smtClean="0"/>
              <a:t>‹#›</a:t>
            </a:fld>
            <a:endParaRPr lang="en-US"/>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92FFA447-1DF7-4A9A-AF38-088440FDCC84}" type="datetimeFigureOut">
              <a:rPr lang="en-US" smtClean="0"/>
              <a:t>6/18/2020</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C4F133E3-E4AB-4B99-885F-C2761D89E6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r" rtl="1"/>
            <a:r>
              <a:rPr lang="fa-IR" dirty="0">
                <a:cs typeface="B Koodak" panose="00000700000000000000" pitchFamily="2" charset="-78"/>
              </a:rPr>
              <a:t>طراحی پارک با المان های الهام گرفته از طبیعت</a:t>
            </a:r>
            <a:endParaRPr lang="en-US" dirty="0">
              <a:cs typeface="B Koodak" panose="00000700000000000000" pitchFamily="2" charset="-78"/>
            </a:endParaRPr>
          </a:p>
        </p:txBody>
      </p:sp>
      <p:sp>
        <p:nvSpPr>
          <p:cNvPr id="3" name="Subtitle 2"/>
          <p:cNvSpPr>
            <a:spLocks noGrp="1"/>
          </p:cNvSpPr>
          <p:nvPr>
            <p:ph type="subTitle" idx="1"/>
          </p:nvPr>
        </p:nvSpPr>
        <p:spPr/>
        <p:txBody>
          <a:bodyPr>
            <a:normAutofit fontScale="70000" lnSpcReduction="20000"/>
          </a:bodyPr>
          <a:lstStyle/>
          <a:p>
            <a:pPr algn="r" rtl="1"/>
            <a:r>
              <a:rPr lang="fa-IR" dirty="0" smtClean="0">
                <a:cs typeface="B Koodak" panose="00000700000000000000" pitchFamily="2" charset="-78"/>
              </a:rPr>
              <a:t>نام و نام خانوادگی : سوفیا طاهری</a:t>
            </a:r>
          </a:p>
          <a:p>
            <a:pPr algn="r" rtl="1"/>
            <a:r>
              <a:rPr lang="fa-IR" dirty="0" smtClean="0">
                <a:cs typeface="B Koodak" panose="00000700000000000000" pitchFamily="2" charset="-78"/>
              </a:rPr>
              <a:t>کلاس: ۸/۴</a:t>
            </a:r>
          </a:p>
          <a:p>
            <a:pPr algn="r" rtl="1"/>
            <a:r>
              <a:rPr lang="fa-IR" dirty="0" smtClean="0">
                <a:cs typeface="B Koodak" panose="00000700000000000000" pitchFamily="2" charset="-78"/>
              </a:rPr>
              <a:t>نام دبیر : سرکار خانم علایيان (چراغ روشن)</a:t>
            </a:r>
            <a:endParaRPr lang="en-US" dirty="0">
              <a:cs typeface="B Koodak" panose="00000700000000000000" pitchFamily="2" charset="-78"/>
            </a:endParaRPr>
          </a:p>
        </p:txBody>
      </p:sp>
    </p:spTree>
    <p:extLst>
      <p:ext uri="{BB962C8B-B14F-4D97-AF65-F5344CB8AC3E}">
        <p14:creationId xmlns:p14="http://schemas.microsoft.com/office/powerpoint/2010/main" val="4208848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سوابق</a:t>
            </a:r>
            <a:endParaRPr lang="en-US" dirty="0">
              <a:cs typeface="B Koodak" panose="00000700000000000000" pitchFamily="2" charset="-78"/>
            </a:endParaRPr>
          </a:p>
        </p:txBody>
      </p:sp>
      <p:pic>
        <p:nvPicPr>
          <p:cNvPr id="4" name="Picture 3" descr="نیمکت خلاقانه در پارک «ماساچوسِت»"/>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628800"/>
            <a:ext cx="3600400" cy="3312368"/>
          </a:xfrm>
          <a:prstGeom prst="rect">
            <a:avLst/>
          </a:prstGeom>
          <a:noFill/>
          <a:ln>
            <a:noFill/>
          </a:ln>
        </p:spPr>
      </p:pic>
      <p:sp>
        <p:nvSpPr>
          <p:cNvPr id="5" name="TextBox 4"/>
          <p:cNvSpPr txBox="1"/>
          <p:nvPr/>
        </p:nvSpPr>
        <p:spPr>
          <a:xfrm>
            <a:off x="2123728" y="5589240"/>
            <a:ext cx="4824536" cy="646331"/>
          </a:xfrm>
          <a:prstGeom prst="rect">
            <a:avLst/>
          </a:prstGeom>
          <a:noFill/>
        </p:spPr>
        <p:txBody>
          <a:bodyPr wrap="square" rtlCol="0">
            <a:spAutoFit/>
          </a:bodyPr>
          <a:lstStyle/>
          <a:p>
            <a:pPr algn="just" rtl="1"/>
            <a:r>
              <a:rPr lang="ar-SA" dirty="0" smtClean="0">
                <a:cs typeface="B Koodak" panose="00000700000000000000" pitchFamily="2" charset="-78"/>
              </a:rPr>
              <a:t>شکل</a:t>
            </a:r>
            <a:r>
              <a:rPr lang="fa-IR" dirty="0" smtClean="0">
                <a:cs typeface="B Koodak" panose="00000700000000000000" pitchFamily="2" charset="-78"/>
              </a:rPr>
              <a:t>4</a:t>
            </a:r>
            <a:r>
              <a:rPr lang="ar-SA" dirty="0" smtClean="0">
                <a:cs typeface="B Koodak" panose="00000700000000000000" pitchFamily="2" charset="-78"/>
              </a:rPr>
              <a:t>. </a:t>
            </a:r>
            <a:r>
              <a:rPr lang="ar-SA" dirty="0">
                <a:cs typeface="B Koodak" panose="00000700000000000000" pitchFamily="2" charset="-78"/>
              </a:rPr>
              <a:t>نیمکت خلاقانه در پارک ماساچوسِت که با نور خورشید کار میکند</a:t>
            </a:r>
            <a:endParaRPr lang="en-US" dirty="0">
              <a:cs typeface="B Koodak" panose="00000700000000000000" pitchFamily="2" charset="-78"/>
            </a:endParaRPr>
          </a:p>
        </p:txBody>
      </p:sp>
    </p:spTree>
    <p:extLst>
      <p:ext uri="{BB962C8B-B14F-4D97-AF65-F5344CB8AC3E}">
        <p14:creationId xmlns:p14="http://schemas.microsoft.com/office/powerpoint/2010/main" val="23812824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توضیح طرح</a:t>
            </a:r>
            <a:endParaRPr lang="en-US" dirty="0">
              <a:cs typeface="B Koodak" panose="00000700000000000000" pitchFamily="2" charset="-78"/>
            </a:endParaRPr>
          </a:p>
        </p:txBody>
      </p:sp>
      <p:sp>
        <p:nvSpPr>
          <p:cNvPr id="4" name="TextBox 3"/>
          <p:cNvSpPr txBox="1"/>
          <p:nvPr/>
        </p:nvSpPr>
        <p:spPr>
          <a:xfrm>
            <a:off x="1979712" y="1916832"/>
            <a:ext cx="5112568" cy="4247317"/>
          </a:xfrm>
          <a:prstGeom prst="rect">
            <a:avLst/>
          </a:prstGeom>
          <a:noFill/>
        </p:spPr>
        <p:txBody>
          <a:bodyPr wrap="square" rtlCol="0">
            <a:spAutoFit/>
          </a:bodyPr>
          <a:lstStyle/>
          <a:p>
            <a:pPr algn="just" rtl="1"/>
            <a:r>
              <a:rPr lang="ar-SA" dirty="0">
                <a:cs typeface="B Koodak" panose="00000700000000000000" pitchFamily="2" charset="-78"/>
              </a:rPr>
              <a:t>اولین مرحله این پروژه؛ طراحی و ایده پردازی بوده که با طراحی المان </a:t>
            </a:r>
            <a:r>
              <a:rPr lang="ar-SA" dirty="0" smtClean="0">
                <a:cs typeface="B Koodak" panose="00000700000000000000" pitchFamily="2" charset="-78"/>
              </a:rPr>
              <a:t>ها </a:t>
            </a:r>
            <a:r>
              <a:rPr lang="ar-SA" dirty="0">
                <a:cs typeface="B Koodak" panose="00000700000000000000" pitchFamily="2" charset="-78"/>
              </a:rPr>
              <a:t>و وسایل به شکل اجزای مختلف طبیعت همراه بود </a:t>
            </a:r>
            <a:r>
              <a:rPr lang="en-US" dirty="0">
                <a:cs typeface="B Koodak" panose="00000700000000000000" pitchFamily="2" charset="-78"/>
              </a:rPr>
              <a:t>. </a:t>
            </a:r>
            <a:r>
              <a:rPr lang="ar-SA" dirty="0">
                <a:cs typeface="B Koodak" panose="00000700000000000000" pitchFamily="2" charset="-78"/>
              </a:rPr>
              <a:t>در این بخش با در نظر گرفتن فاکتور های مختلف و مشورت با دبیر برخی از ایده ها حذف و برخی نیز تغییر یافتند</a:t>
            </a:r>
            <a:r>
              <a:rPr lang="en-US" dirty="0">
                <a:cs typeface="B Koodak" panose="00000700000000000000" pitchFamily="2" charset="-78"/>
              </a:rPr>
              <a:t>. </a:t>
            </a:r>
            <a:r>
              <a:rPr lang="ar-SA" dirty="0">
                <a:cs typeface="B Koodak" panose="00000700000000000000" pitchFamily="2" charset="-78"/>
              </a:rPr>
              <a:t>یک بخش مهم در این مرحله مشخص کردن اهداف اصلی و فرعی این پروژه و انتخاب المان های مهم بر این اساس بود از انجایی که یکی از اهداف اصلی این پروژه نشان دادن تعامل میان انسان و طبیعت و نحوه بهره مندی صحیح از ان می باشد در این پارک به بخش هایی نیاز هست که بتوان از طریق ان به فعالیت های محیط زیستی پرداخته شود پس از اتمام بخش اول ساخت ماکت را اغاز کرده در این پروژه به دلیل داشتن شکل های نامنظم و خارج از عرف نمی توان از وسایل عادی ماکت (مثل نیمکت ـ میز و... )استفاده کرد </a:t>
            </a:r>
            <a:r>
              <a:rPr lang="en-US" dirty="0">
                <a:cs typeface="B Koodak" panose="00000700000000000000" pitchFamily="2" charset="-78"/>
              </a:rPr>
              <a:t>. </a:t>
            </a:r>
            <a:r>
              <a:rPr lang="ar-SA" dirty="0">
                <a:cs typeface="B Koodak" panose="00000700000000000000" pitchFamily="2" charset="-78"/>
              </a:rPr>
              <a:t>پس از انتخاب مواد و وسایل مورد نیاز نیز ساخت ماکت را اغاز کرده و ان را برای ارائه و اماده کرده</a:t>
            </a:r>
            <a:r>
              <a:rPr lang="en-US" dirty="0">
                <a:cs typeface="B Koodak" panose="00000700000000000000" pitchFamily="2" charset="-78"/>
              </a:rPr>
              <a:t> .</a:t>
            </a:r>
          </a:p>
          <a:p>
            <a:pPr algn="r" rtl="1"/>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54448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554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توضیح طرح</a:t>
            </a:r>
            <a:endParaRPr lang="en-US" dirty="0">
              <a:cs typeface="B Koodak"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1867678"/>
            <a:ext cx="3219822" cy="3093298"/>
          </a:xfrm>
          <a:prstGeom prst="rect">
            <a:avLst/>
          </a:prstGeom>
        </p:spPr>
      </p:pic>
      <p:sp>
        <p:nvSpPr>
          <p:cNvPr id="5" name="TextBox 4"/>
          <p:cNvSpPr txBox="1"/>
          <p:nvPr/>
        </p:nvSpPr>
        <p:spPr>
          <a:xfrm>
            <a:off x="2555776" y="5589240"/>
            <a:ext cx="3384376" cy="369332"/>
          </a:xfrm>
          <a:prstGeom prst="rect">
            <a:avLst/>
          </a:prstGeom>
          <a:noFill/>
        </p:spPr>
        <p:txBody>
          <a:bodyPr wrap="square" rtlCol="0">
            <a:spAutoFit/>
          </a:bodyPr>
          <a:lstStyle/>
          <a:p>
            <a:pPr algn="r" rtl="1"/>
            <a:r>
              <a:rPr lang="fa-IR" dirty="0" smtClean="0">
                <a:cs typeface="B Koodak" panose="00000700000000000000" pitchFamily="2" charset="-78"/>
              </a:rPr>
              <a:t>شکل 1. لانه ی پرنده به شکل ابر</a:t>
            </a:r>
            <a:endParaRPr lang="en-US" dirty="0">
              <a:cs typeface="B Koodak" panose="00000700000000000000" pitchFamily="2" charset="-78"/>
            </a:endParaRPr>
          </a:p>
        </p:txBody>
      </p:sp>
    </p:spTree>
    <p:extLst>
      <p:ext uri="{BB962C8B-B14F-4D97-AF65-F5344CB8AC3E}">
        <p14:creationId xmlns:p14="http://schemas.microsoft.com/office/powerpoint/2010/main" val="2428404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توضیح طرح</a:t>
            </a:r>
            <a:endParaRPr lang="en-US" dirty="0">
              <a:cs typeface="B Koodak"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700808"/>
            <a:ext cx="2427734" cy="3236979"/>
          </a:xfrm>
          <a:prstGeom prst="rect">
            <a:avLst/>
          </a:prstGeom>
        </p:spPr>
      </p:pic>
      <p:sp>
        <p:nvSpPr>
          <p:cNvPr id="5" name="TextBox 4"/>
          <p:cNvSpPr txBox="1"/>
          <p:nvPr/>
        </p:nvSpPr>
        <p:spPr>
          <a:xfrm>
            <a:off x="2915816" y="5604212"/>
            <a:ext cx="3096344" cy="369332"/>
          </a:xfrm>
          <a:prstGeom prst="rect">
            <a:avLst/>
          </a:prstGeom>
          <a:noFill/>
        </p:spPr>
        <p:txBody>
          <a:bodyPr wrap="square" rtlCol="0">
            <a:spAutoFit/>
          </a:bodyPr>
          <a:lstStyle/>
          <a:p>
            <a:pPr algn="r" rtl="1"/>
            <a:r>
              <a:rPr lang="fa-IR" dirty="0" smtClean="0">
                <a:cs typeface="B Koodak" panose="00000700000000000000" pitchFamily="2" charset="-78"/>
              </a:rPr>
              <a:t>شکل 2. اب نما به شکل اتشفشان</a:t>
            </a:r>
            <a:endParaRPr lang="en-US" dirty="0">
              <a:cs typeface="B Koodak" panose="00000700000000000000" pitchFamily="2" charset="-78"/>
            </a:endParaRPr>
          </a:p>
        </p:txBody>
      </p:sp>
    </p:spTree>
    <p:extLst>
      <p:ext uri="{BB962C8B-B14F-4D97-AF65-F5344CB8AC3E}">
        <p14:creationId xmlns:p14="http://schemas.microsoft.com/office/powerpoint/2010/main" val="32504163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توضیح طرح</a:t>
            </a:r>
            <a:endParaRPr lang="en-US" dirty="0">
              <a:cs typeface="B Koodak"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1772816"/>
            <a:ext cx="2427734" cy="3236979"/>
          </a:xfrm>
          <a:prstGeom prst="rect">
            <a:avLst/>
          </a:prstGeom>
        </p:spPr>
      </p:pic>
      <p:sp>
        <p:nvSpPr>
          <p:cNvPr id="5" name="TextBox 4"/>
          <p:cNvSpPr txBox="1"/>
          <p:nvPr/>
        </p:nvSpPr>
        <p:spPr>
          <a:xfrm>
            <a:off x="2699792" y="5301208"/>
            <a:ext cx="3816424" cy="646331"/>
          </a:xfrm>
          <a:prstGeom prst="rect">
            <a:avLst/>
          </a:prstGeom>
          <a:noFill/>
        </p:spPr>
        <p:txBody>
          <a:bodyPr wrap="square" rtlCol="0">
            <a:spAutoFit/>
          </a:bodyPr>
          <a:lstStyle/>
          <a:p>
            <a:pPr algn="just" rtl="1"/>
            <a:r>
              <a:rPr lang="fa-IR" dirty="0" smtClean="0">
                <a:cs typeface="B Koodak" panose="00000700000000000000" pitchFamily="2" charset="-78"/>
              </a:rPr>
              <a:t>شکل 3. میز و صندلی که در کنار هم از بالا به شکل خورشید دیده می شود</a:t>
            </a:r>
            <a:endParaRPr lang="en-US" dirty="0">
              <a:cs typeface="B Koodak" panose="00000700000000000000" pitchFamily="2" charset="-78"/>
            </a:endParaRPr>
          </a:p>
        </p:txBody>
      </p:sp>
    </p:spTree>
    <p:extLst>
      <p:ext uri="{BB962C8B-B14F-4D97-AF65-F5344CB8AC3E}">
        <p14:creationId xmlns:p14="http://schemas.microsoft.com/office/powerpoint/2010/main" val="14599362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توضیح طرح</a:t>
            </a:r>
            <a:endParaRPr lang="en-US" dirty="0">
              <a:cs typeface="B Koodak"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772816"/>
            <a:ext cx="2270788" cy="3027717"/>
          </a:xfrm>
          <a:prstGeom prst="rect">
            <a:avLst/>
          </a:prstGeom>
        </p:spPr>
      </p:pic>
      <p:sp>
        <p:nvSpPr>
          <p:cNvPr id="5" name="TextBox 4"/>
          <p:cNvSpPr txBox="1"/>
          <p:nvPr/>
        </p:nvSpPr>
        <p:spPr>
          <a:xfrm>
            <a:off x="2627784" y="5445224"/>
            <a:ext cx="4032448" cy="646331"/>
          </a:xfrm>
          <a:prstGeom prst="rect">
            <a:avLst/>
          </a:prstGeom>
          <a:noFill/>
        </p:spPr>
        <p:txBody>
          <a:bodyPr wrap="square" rtlCol="0">
            <a:spAutoFit/>
          </a:bodyPr>
          <a:lstStyle/>
          <a:p>
            <a:pPr algn="r" rtl="1"/>
            <a:r>
              <a:rPr lang="fa-IR" dirty="0" smtClean="0">
                <a:cs typeface="B Koodak" panose="00000700000000000000" pitchFamily="2" charset="-78"/>
              </a:rPr>
              <a:t>شکل 4. طراحی سطل اشغال برای تفکیک زباله های خشک و تر و بطری ودر بطری </a:t>
            </a:r>
            <a:endParaRPr lang="en-US" dirty="0">
              <a:cs typeface="B Koodak" panose="00000700000000000000" pitchFamily="2" charset="-78"/>
            </a:endParaRPr>
          </a:p>
        </p:txBody>
      </p:sp>
    </p:spTree>
    <p:extLst>
      <p:ext uri="{BB962C8B-B14F-4D97-AF65-F5344CB8AC3E}">
        <p14:creationId xmlns:p14="http://schemas.microsoft.com/office/powerpoint/2010/main" val="2480946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توضیح طرح</a:t>
            </a:r>
            <a:endParaRPr lang="en-US" dirty="0">
              <a:cs typeface="B Koodak"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1631082"/>
            <a:ext cx="2052228" cy="2736304"/>
          </a:xfrm>
          <a:prstGeom prst="rect">
            <a:avLst/>
          </a:prstGeom>
        </p:spPr>
      </p:pic>
      <p:sp>
        <p:nvSpPr>
          <p:cNvPr id="5" name="TextBox 4"/>
          <p:cNvSpPr txBox="1"/>
          <p:nvPr/>
        </p:nvSpPr>
        <p:spPr>
          <a:xfrm>
            <a:off x="2555776" y="4941168"/>
            <a:ext cx="4032448" cy="369332"/>
          </a:xfrm>
          <a:prstGeom prst="rect">
            <a:avLst/>
          </a:prstGeom>
          <a:noFill/>
        </p:spPr>
        <p:txBody>
          <a:bodyPr wrap="square" rtlCol="0">
            <a:spAutoFit/>
          </a:bodyPr>
          <a:lstStyle/>
          <a:p>
            <a:pPr algn="ctr" rtl="1"/>
            <a:r>
              <a:rPr lang="fa-IR" dirty="0" smtClean="0">
                <a:cs typeface="B Koodak" panose="00000700000000000000" pitchFamily="2" charset="-78"/>
              </a:rPr>
              <a:t>شکل 5. پله به شکل برگ</a:t>
            </a:r>
            <a:endParaRPr lang="en-US" dirty="0">
              <a:cs typeface="B Koodak" panose="00000700000000000000" pitchFamily="2" charset="-78"/>
            </a:endParaRPr>
          </a:p>
        </p:txBody>
      </p:sp>
    </p:spTree>
    <p:extLst>
      <p:ext uri="{BB962C8B-B14F-4D97-AF65-F5344CB8AC3E}">
        <p14:creationId xmlns:p14="http://schemas.microsoft.com/office/powerpoint/2010/main" val="2271017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cs typeface="B Koodak" panose="00000700000000000000" pitchFamily="2" charset="-78"/>
              </a:rPr>
              <a:t>پیشنهادات</a:t>
            </a:r>
            <a:endParaRPr lang="en-US" dirty="0">
              <a:cs typeface="B Koodak" panose="00000700000000000000" pitchFamily="2" charset="-78"/>
            </a:endParaRPr>
          </a:p>
        </p:txBody>
      </p:sp>
      <p:sp>
        <p:nvSpPr>
          <p:cNvPr id="4" name="TextBox 3"/>
          <p:cNvSpPr txBox="1"/>
          <p:nvPr/>
        </p:nvSpPr>
        <p:spPr>
          <a:xfrm>
            <a:off x="1979712" y="1901994"/>
            <a:ext cx="5400600" cy="3139321"/>
          </a:xfrm>
          <a:prstGeom prst="rect">
            <a:avLst/>
          </a:prstGeom>
          <a:noFill/>
        </p:spPr>
        <p:txBody>
          <a:bodyPr wrap="square" rtlCol="0">
            <a:spAutoFit/>
          </a:bodyPr>
          <a:lstStyle/>
          <a:p>
            <a:pPr algn="just" rtl="1"/>
            <a:r>
              <a:rPr lang="ar-SA" dirty="0">
                <a:cs typeface="B Koodak" panose="00000700000000000000" pitchFamily="2" charset="-78"/>
              </a:rPr>
              <a:t>برای انجام فعالیت هایی مانند این پروژه </a:t>
            </a:r>
            <a:r>
              <a:rPr lang="ar-SA" dirty="0" smtClean="0">
                <a:cs typeface="B Koodak" panose="00000700000000000000" pitchFamily="2" charset="-78"/>
              </a:rPr>
              <a:t>دقت </a:t>
            </a:r>
            <a:r>
              <a:rPr lang="ar-SA" dirty="0">
                <a:cs typeface="B Koodak" panose="00000700000000000000" pitchFamily="2" charset="-78"/>
              </a:rPr>
              <a:t>کردن در محیط اطراف باعث میشود ایده ها و طرح های بهتر و خلاقانه تری به ذهن خطور کند</a:t>
            </a:r>
            <a:r>
              <a:rPr lang="en-US" dirty="0">
                <a:cs typeface="B Koodak" panose="00000700000000000000" pitchFamily="2" charset="-78"/>
              </a:rPr>
              <a:t> . </a:t>
            </a:r>
            <a:r>
              <a:rPr lang="ar-SA" dirty="0">
                <a:cs typeface="B Koodak" panose="00000700000000000000" pitchFamily="2" charset="-78"/>
              </a:rPr>
              <a:t>در صورت نرسیدن به هدف یا طرح</a:t>
            </a:r>
            <a:r>
              <a:rPr lang="en-US" dirty="0">
                <a:cs typeface="B Koodak" panose="00000700000000000000" pitchFamily="2" charset="-78"/>
              </a:rPr>
              <a:t>  </a:t>
            </a:r>
            <a:r>
              <a:rPr lang="ar-SA" dirty="0">
                <a:cs typeface="B Koodak" panose="00000700000000000000" pitchFamily="2" charset="-78"/>
              </a:rPr>
              <a:t>موردنظر بهتر است طرح های اولیه باقی بماند تا در صورت نیاز در طراحی های بعدی از انها استفاده شود که همین موضوع سبب می شود طرح های بهتر و کامل تری ارائه شود</a:t>
            </a:r>
            <a:r>
              <a:rPr lang="en-US" dirty="0">
                <a:cs typeface="B Koodak" panose="00000700000000000000" pitchFamily="2" charset="-78"/>
              </a:rPr>
              <a:t> . </a:t>
            </a:r>
            <a:r>
              <a:rPr lang="ar-SA" dirty="0">
                <a:cs typeface="B Koodak" panose="00000700000000000000" pitchFamily="2" charset="-78"/>
              </a:rPr>
              <a:t>برای رسیدن به ایده های خلاقانه تر نیز می توان از طرح های مشابه دیگران نیز ایده گرفت ؛ همچنین مشورت با افراد با تجربه در این موضوع می تواند کمک بسزایی به پیشرفت سریع تر پروژه کند</a:t>
            </a:r>
            <a:r>
              <a:rPr lang="en-US" dirty="0">
                <a:cs typeface="B Koodak" panose="00000700000000000000" pitchFamily="2" charset="-78"/>
              </a:rPr>
              <a:t> .</a:t>
            </a:r>
          </a:p>
          <a:p>
            <a:pPr rtl="1"/>
            <a:r>
              <a:rPr lang="fa-IR" b="1" dirty="0"/>
              <a:t> </a:t>
            </a:r>
            <a:endParaRPr lang="en-US" dirty="0"/>
          </a:p>
          <a:p>
            <a:pPr algn="r" rtl="1"/>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92811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496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2996952"/>
            <a:ext cx="7125113" cy="924475"/>
          </a:xfrm>
        </p:spPr>
        <p:txBody>
          <a:bodyPr/>
          <a:lstStyle/>
          <a:p>
            <a:pPr algn="ctr" rtl="1"/>
            <a:r>
              <a:rPr lang="fa-IR" sz="7200" dirty="0" smtClean="0">
                <a:cs typeface="B Koodak" panose="00000700000000000000" pitchFamily="2" charset="-78"/>
              </a:rPr>
              <a:t>پایان</a:t>
            </a:r>
            <a:endParaRPr lang="en-US" sz="7200" dirty="0">
              <a:cs typeface="B Koodak" panose="00000700000000000000" pitchFamily="2" charset="-78"/>
            </a:endParaRPr>
          </a:p>
        </p:txBody>
      </p:sp>
    </p:spTree>
    <p:extLst>
      <p:ext uri="{BB962C8B-B14F-4D97-AF65-F5344CB8AC3E}">
        <p14:creationId xmlns:p14="http://schemas.microsoft.com/office/powerpoint/2010/main" val="21054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مقدمه</a:t>
            </a:r>
            <a:endParaRPr lang="en-US" dirty="0">
              <a:cs typeface="B Koodak" panose="00000700000000000000" pitchFamily="2" charset="-78"/>
            </a:endParaRPr>
          </a:p>
        </p:txBody>
      </p:sp>
      <p:sp>
        <p:nvSpPr>
          <p:cNvPr id="5" name="TextBox 4"/>
          <p:cNvSpPr txBox="1"/>
          <p:nvPr/>
        </p:nvSpPr>
        <p:spPr>
          <a:xfrm>
            <a:off x="2051720" y="2204864"/>
            <a:ext cx="5472608" cy="1754326"/>
          </a:xfrm>
          <a:prstGeom prst="rect">
            <a:avLst/>
          </a:prstGeom>
          <a:noFill/>
        </p:spPr>
        <p:txBody>
          <a:bodyPr wrap="square" rtlCol="0">
            <a:spAutoFit/>
          </a:bodyPr>
          <a:lstStyle/>
          <a:p>
            <a:pPr algn="just" rtl="1"/>
            <a:r>
              <a:rPr lang="fa-IR" dirty="0">
                <a:cs typeface="B Koodak" panose="00000700000000000000" pitchFamily="2" charset="-78"/>
              </a:rPr>
              <a:t>در طراحی و ساخت بناهای ساختمانی و مکان های توریستی الهام گرفتن از طبیعت </a:t>
            </a:r>
            <a:r>
              <a:rPr lang="fa-IR" dirty="0" smtClean="0">
                <a:cs typeface="B Koodak" panose="00000700000000000000" pitchFamily="2" charset="-78"/>
              </a:rPr>
              <a:t>  بسیار </a:t>
            </a:r>
            <a:r>
              <a:rPr lang="fa-IR" dirty="0">
                <a:cs typeface="B Koodak" panose="00000700000000000000" pitchFamily="2" charset="-78"/>
              </a:rPr>
              <a:t>مورد توجه قرار گرفته است. پارک ها نیز در شهرها نقش مهمی را برای بهره مندی افراد از طبیعت و فضا های سبز ایفا می کنند. از این رو در این پروژه سعی شده است که المان های طراحی شده نمادی از طبیعت و بر مبنای استفاده و بهره مندی درست از طبیعت باشد. </a:t>
            </a:r>
            <a:endParaRPr lang="en-US" dirty="0">
              <a:cs typeface="B Koodak" panose="00000700000000000000" pitchFamily="2" charset="-78"/>
            </a:endParaRPr>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177162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withEffect">
                                  <p:stCondLst>
                                    <p:cond delay="0"/>
                                  </p:stCondLst>
                                  <p:childTnLst>
                                    <p:cmd type="call" cmd="playFrom(0.0)">
                                      <p:cBhvr>
                                        <p:cTn id="12" dur="21889" fill="hold"/>
                                        <p:tgtEl>
                                          <p:spTgt spid="7"/>
                                        </p:tgtEl>
                                      </p:cBhvr>
                                    </p:cmd>
                                  </p:childTnLst>
                                </p:cTn>
                              </p:par>
                            </p:childTnLst>
                          </p:cTn>
                        </p:par>
                      </p:childTnLst>
                    </p:cTn>
                  </p:par>
                </p:childTnLst>
              </p:cTn>
              <p:nextCondLst>
                <p:cond evt="onClick" delay="0">
                  <p:tgtEl>
                    <p:spTgt spid="7"/>
                  </p:tgtEl>
                </p:cond>
              </p:nextCondLst>
            </p:seq>
            <p:audio>
              <p:cMediaNode vol="80000">
                <p:cTn id="13" fill="hold" display="0">
                  <p:stCondLst>
                    <p:cond delay="indefinite"/>
                  </p:stCondLst>
                  <p:endCondLst>
                    <p:cond evt="onStopAudio" delay="0">
                      <p:tgtEl>
                        <p:sldTgt/>
                      </p:tgtEl>
                    </p:cond>
                  </p:endCondLst>
                </p:cTn>
                <p:tgtEl>
                  <p:spTgt spid="7"/>
                </p:tgtEl>
              </p:cMediaNode>
            </p:audio>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مقدمه</a:t>
            </a:r>
            <a:endParaRPr lang="en-US" dirty="0">
              <a:cs typeface="B Koodak" panose="00000700000000000000" pitchFamily="2" charset="-78"/>
            </a:endParaRPr>
          </a:p>
        </p:txBody>
      </p:sp>
      <p:sp>
        <p:nvSpPr>
          <p:cNvPr id="4" name="TextBox 3"/>
          <p:cNvSpPr txBox="1"/>
          <p:nvPr/>
        </p:nvSpPr>
        <p:spPr>
          <a:xfrm>
            <a:off x="1475656" y="2276872"/>
            <a:ext cx="6336704" cy="1754326"/>
          </a:xfrm>
          <a:prstGeom prst="rect">
            <a:avLst/>
          </a:prstGeom>
          <a:noFill/>
        </p:spPr>
        <p:txBody>
          <a:bodyPr wrap="square" rtlCol="0">
            <a:spAutoFit/>
          </a:bodyPr>
          <a:lstStyle/>
          <a:p>
            <a:pPr algn="just" rtl="1"/>
            <a:r>
              <a:rPr lang="fa-IR" dirty="0">
                <a:cs typeface="B Koodak" panose="00000700000000000000" pitchFamily="2" charset="-78"/>
              </a:rPr>
              <a:t>در طراحی این پروژه به المان های مشترک پارک ها جلوه جدیدی بخشیده شده است بصورتیکه نشان دهنده مفهومی از طبیعت باشند. این المانها شامل نیمکت، میز، صندلی، سرسره، تاب و ...می باشد. از طرف دیگر فعالیت ها و بخش هایی در این پارک در نظر گرفته شده تا بتواند نماد حمایت از طبیعت باشد و به همین دلیل استفاده از المانهای برگرفته از طبیعت می تواند در جهت فعالیت های دوستداران محیط زیست بکارگرفته شود.</a:t>
            </a:r>
            <a:endParaRPr lang="en-US" dirty="0">
              <a:cs typeface="B Koodak" panose="00000700000000000000" pitchFamily="2" charset="-78"/>
            </a:endParaRPr>
          </a:p>
        </p:txBody>
      </p:sp>
    </p:spTree>
    <p:extLst>
      <p:ext uri="{BB962C8B-B14F-4D97-AF65-F5344CB8AC3E}">
        <p14:creationId xmlns:p14="http://schemas.microsoft.com/office/powerpoint/2010/main" val="18302248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ar-SA" b="1" dirty="0" smtClean="0">
                <a:cs typeface="B Koodak" panose="00000700000000000000" pitchFamily="2" charset="-78"/>
              </a:rPr>
              <a:t> </a:t>
            </a:r>
            <a:r>
              <a:rPr lang="ar-SA" b="1" dirty="0">
                <a:cs typeface="B Koodak" panose="00000700000000000000" pitchFamily="2" charset="-78"/>
              </a:rPr>
              <a:t>نوآوري در تحقيق</a:t>
            </a:r>
            <a:endParaRPr lang="en-US" dirty="0">
              <a:cs typeface="B Koodak" panose="00000700000000000000" pitchFamily="2" charset="-78"/>
            </a:endParaRPr>
          </a:p>
        </p:txBody>
      </p:sp>
      <p:sp>
        <p:nvSpPr>
          <p:cNvPr id="4" name="TextBox 3"/>
          <p:cNvSpPr txBox="1"/>
          <p:nvPr/>
        </p:nvSpPr>
        <p:spPr>
          <a:xfrm>
            <a:off x="1619672" y="2132856"/>
            <a:ext cx="6192688" cy="2308324"/>
          </a:xfrm>
          <a:prstGeom prst="rect">
            <a:avLst/>
          </a:prstGeom>
          <a:noFill/>
        </p:spPr>
        <p:txBody>
          <a:bodyPr wrap="square" rtlCol="0">
            <a:spAutoFit/>
          </a:bodyPr>
          <a:lstStyle/>
          <a:p>
            <a:pPr algn="just" rtl="1"/>
            <a:r>
              <a:rPr lang="ar-SA" dirty="0">
                <a:cs typeface="B Koodak" panose="00000700000000000000" pitchFamily="2" charset="-78"/>
              </a:rPr>
              <a:t>در این پروژه سعی بر این بوده با استفاده از طبیعت و ایده گرفتن از ان بتوانیم وسایل و امکاناتی برای پارک طراحی کنیم </a:t>
            </a:r>
            <a:r>
              <a:rPr lang="fa-IR" dirty="0" smtClean="0">
                <a:cs typeface="B Koodak" panose="00000700000000000000" pitchFamily="2" charset="-78"/>
              </a:rPr>
              <a:t>. این پارک به گونه ای طراحی شده </a:t>
            </a:r>
            <a:r>
              <a:rPr lang="ar-SA" dirty="0">
                <a:cs typeface="B Koodak" panose="00000700000000000000" pitchFamily="2" charset="-78"/>
              </a:rPr>
              <a:t>که علاوه بر طبیعت اطراف ان </a:t>
            </a:r>
            <a:r>
              <a:rPr lang="en-US" dirty="0">
                <a:cs typeface="B Koodak" panose="00000700000000000000" pitchFamily="2" charset="-78"/>
              </a:rPr>
              <a:t>, </a:t>
            </a:r>
            <a:r>
              <a:rPr lang="ar-SA" dirty="0">
                <a:cs typeface="B Koodak" panose="00000700000000000000" pitchFamily="2" charset="-78"/>
              </a:rPr>
              <a:t>بقیه ی المان های مصنوعی ان نیز از طبیعت الهام گرفته شده اند </a:t>
            </a:r>
            <a:r>
              <a:rPr lang="fa-IR" dirty="0" smtClean="0">
                <a:cs typeface="B Koodak" panose="00000700000000000000" pitchFamily="2" charset="-78"/>
              </a:rPr>
              <a:t>.</a:t>
            </a:r>
            <a:r>
              <a:rPr lang="ar-SA" dirty="0"/>
              <a:t> </a:t>
            </a:r>
            <a:r>
              <a:rPr lang="ar-SA" dirty="0">
                <a:cs typeface="B Koodak" panose="00000700000000000000" pitchFamily="2" charset="-78"/>
              </a:rPr>
              <a:t>در این پروژه تلاش شده تا از بعد دیگری به اطراف خود نگاه کرده و با استفاده از خلاقیت و همفکری ایده های جدید و کاربردی ارائه شود</a:t>
            </a:r>
            <a:r>
              <a:rPr lang="en-US" dirty="0">
                <a:cs typeface="B Koodak" panose="00000700000000000000" pitchFamily="2" charset="-78"/>
              </a:rPr>
              <a:t>. </a:t>
            </a:r>
            <a:r>
              <a:rPr lang="ar-SA" dirty="0">
                <a:cs typeface="B Koodak" panose="00000700000000000000" pitchFamily="2" charset="-78"/>
              </a:rPr>
              <a:t>یکی فعالیت های مهم در این پروزه تشبیه وسایل مختلف به عناصر موجود در طبیعت</a:t>
            </a:r>
            <a:r>
              <a:rPr lang="en-US" dirty="0">
                <a:cs typeface="B Koodak" panose="00000700000000000000" pitchFamily="2" charset="-78"/>
              </a:rPr>
              <a:t>  </a:t>
            </a:r>
            <a:r>
              <a:rPr lang="ar-SA" dirty="0">
                <a:cs typeface="B Koodak" panose="00000700000000000000" pitchFamily="2" charset="-78"/>
              </a:rPr>
              <a:t>و طراحی المان های بر اساس فاکتورهای مورد نظر می باشد</a:t>
            </a:r>
            <a:r>
              <a:rPr lang="en-US" dirty="0">
                <a:cs typeface="B Koodak" panose="00000700000000000000" pitchFamily="2" charset="-78"/>
              </a:rPr>
              <a:t>.</a:t>
            </a:r>
          </a:p>
          <a:p>
            <a:pPr algn="r" rtl="1"/>
            <a:endParaRPr lang="en-US" dirty="0">
              <a:cs typeface="B Koodak" panose="00000700000000000000" pitchFamily="2" charset="-78"/>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69724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3943"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اهداف</a:t>
            </a:r>
            <a:endParaRPr lang="en-US" dirty="0">
              <a:cs typeface="B Koodak" panose="00000700000000000000" pitchFamily="2" charset="-78"/>
            </a:endParaRPr>
          </a:p>
        </p:txBody>
      </p:sp>
      <p:sp>
        <p:nvSpPr>
          <p:cNvPr id="4" name="TextBox 3"/>
          <p:cNvSpPr txBox="1"/>
          <p:nvPr/>
        </p:nvSpPr>
        <p:spPr>
          <a:xfrm>
            <a:off x="1691680" y="1844824"/>
            <a:ext cx="5904656" cy="2031325"/>
          </a:xfrm>
          <a:prstGeom prst="rect">
            <a:avLst/>
          </a:prstGeom>
          <a:noFill/>
        </p:spPr>
        <p:txBody>
          <a:bodyPr wrap="square" rtlCol="0">
            <a:spAutoFit/>
          </a:bodyPr>
          <a:lstStyle/>
          <a:p>
            <a:pPr algn="just" rtl="1"/>
            <a:r>
              <a:rPr lang="ar-SA" dirty="0">
                <a:cs typeface="B Koodak" panose="00000700000000000000" pitchFamily="2" charset="-78"/>
              </a:rPr>
              <a:t>هدف اولیه این پروژه خلق مکانی با المان های بر گرفته از طبیعت بوده که پس از مشورت با دبیر و در نظر گرفتن فاکتور های متفاوت تصمیم گرفته شد که یک پارک با این المان ها طراحی شود </a:t>
            </a:r>
            <a:r>
              <a:rPr lang="en-US" dirty="0">
                <a:cs typeface="B Koodak" panose="00000700000000000000" pitchFamily="2" charset="-78"/>
              </a:rPr>
              <a:t>. </a:t>
            </a:r>
            <a:r>
              <a:rPr lang="ar-SA" dirty="0">
                <a:cs typeface="B Koodak" panose="00000700000000000000" pitchFamily="2" charset="-78"/>
              </a:rPr>
              <a:t>در میان این پروژه با توجه به فضا و المانهای طراحی شد متوجه شدیم که این پروژه فرصت خوبی است برای ترویج فعالیت های محیط زیستی است ؛ پس شروع به طراحی المان هایی شده که با استفاده از انها بازدیدکنندگان را به انجام فعالیت های محیط زیستی تشویق کرده</a:t>
            </a:r>
            <a:r>
              <a:rPr lang="en-US" dirty="0">
                <a:cs typeface="B Koodak" panose="00000700000000000000" pitchFamily="2" charset="-78"/>
              </a:rPr>
              <a:t> . </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4297761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8322"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سوابق</a:t>
            </a:r>
            <a:endParaRPr lang="en-US" dirty="0">
              <a:cs typeface="B Koodak" panose="00000700000000000000" pitchFamily="2" charset="-78"/>
            </a:endParaRPr>
          </a:p>
        </p:txBody>
      </p:sp>
      <p:sp>
        <p:nvSpPr>
          <p:cNvPr id="4" name="TextBox 3"/>
          <p:cNvSpPr txBox="1"/>
          <p:nvPr/>
        </p:nvSpPr>
        <p:spPr>
          <a:xfrm>
            <a:off x="1619672" y="1844824"/>
            <a:ext cx="5832648" cy="2031325"/>
          </a:xfrm>
          <a:prstGeom prst="rect">
            <a:avLst/>
          </a:prstGeom>
          <a:noFill/>
        </p:spPr>
        <p:txBody>
          <a:bodyPr wrap="square" rtlCol="0">
            <a:spAutoFit/>
          </a:bodyPr>
          <a:lstStyle/>
          <a:p>
            <a:pPr algn="just" rtl="1"/>
            <a:r>
              <a:rPr lang="ar-SA" dirty="0">
                <a:cs typeface="B Koodak" panose="00000700000000000000" pitchFamily="2" charset="-78"/>
              </a:rPr>
              <a:t>طراحی پارک‌های شهری همیشه یک منطقه جالب در طراحی عمومی است زیرا پارک‌های شهری نقش مهمی در آرامش دارند</a:t>
            </a:r>
            <a:r>
              <a:rPr lang="en-US" i="1" dirty="0" smtClean="0">
                <a:cs typeface="B Koodak" panose="00000700000000000000" pitchFamily="2" charset="-78"/>
              </a:rPr>
              <a:t>.</a:t>
            </a:r>
            <a:r>
              <a:rPr lang="ar-SA" dirty="0">
                <a:cs typeface="B Koodak" panose="00000700000000000000" pitchFamily="2" charset="-78"/>
              </a:rPr>
              <a:t> نیمکت ها بخش مهمی از هر پارک یا فضای تفریحی را تشکیل می دهند. حال می توان با استفاده از هنر و خلاقیت و الهام از طبیعت، صندلی هایی بسیار زیبا و حیرت انگیز به وجود آورد</a:t>
            </a:r>
            <a:r>
              <a:rPr lang="en-US" i="1" dirty="0" smtClean="0">
                <a:cs typeface="B Koodak" panose="00000700000000000000" pitchFamily="2" charset="-78"/>
              </a:rPr>
              <a:t>.</a:t>
            </a:r>
            <a:r>
              <a:rPr lang="ar-SA" dirty="0">
                <a:cs typeface="B Koodak" panose="00000700000000000000" pitchFamily="2" charset="-78"/>
              </a:rPr>
              <a:t> این کار باعث می شود افراد زیادی به سمت پارک ها و اماکن تفریحی کشیده شوند. </a:t>
            </a:r>
            <a:endParaRPr lang="en-US" dirty="0">
              <a:cs typeface="B Koodak" panose="00000700000000000000" pitchFamily="2" charset="-78"/>
            </a:endParaRPr>
          </a:p>
          <a:p>
            <a:pPr algn="r" rtl="1"/>
            <a:endParaRPr lang="en-US"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1043073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2905"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سوابق</a:t>
            </a:r>
            <a:endParaRPr lang="en-US" dirty="0">
              <a:cs typeface="B Koodak" panose="00000700000000000000" pitchFamily="2" charset="-78"/>
            </a:endParaRPr>
          </a:p>
        </p:txBody>
      </p:sp>
      <p:sp>
        <p:nvSpPr>
          <p:cNvPr id="5" name="TextBox 4"/>
          <p:cNvSpPr txBox="1"/>
          <p:nvPr/>
        </p:nvSpPr>
        <p:spPr>
          <a:xfrm>
            <a:off x="1691680" y="2204864"/>
            <a:ext cx="5832648" cy="646331"/>
          </a:xfrm>
          <a:prstGeom prst="rect">
            <a:avLst/>
          </a:prstGeom>
          <a:noFill/>
        </p:spPr>
        <p:txBody>
          <a:bodyPr wrap="square" rtlCol="0">
            <a:spAutoFit/>
          </a:bodyPr>
          <a:lstStyle/>
          <a:p>
            <a:pPr rtl="1"/>
            <a:endParaRPr lang="en-US" dirty="0"/>
          </a:p>
          <a:p>
            <a:pPr algn="r" rtl="1"/>
            <a:endParaRPr lang="en-US" dirty="0"/>
          </a:p>
        </p:txBody>
      </p:sp>
      <p:pic>
        <p:nvPicPr>
          <p:cNvPr id="6" name="Picture 5" descr="پارک شهر «وُکلابراک» در اتریش. همانطور که مشاهده می کنید، نیمکت بزرگی به شکل دایره درون دریاچه قرار گرفته و علاقه مندان بر روی آن می نشینند"/>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772816"/>
            <a:ext cx="4752528" cy="3168351"/>
          </a:xfrm>
          <a:prstGeom prst="rect">
            <a:avLst/>
          </a:prstGeom>
          <a:noFill/>
          <a:ln>
            <a:noFill/>
          </a:ln>
        </p:spPr>
      </p:pic>
      <p:sp>
        <p:nvSpPr>
          <p:cNvPr id="7" name="TextBox 6"/>
          <p:cNvSpPr txBox="1"/>
          <p:nvPr/>
        </p:nvSpPr>
        <p:spPr>
          <a:xfrm>
            <a:off x="1979712" y="5157192"/>
            <a:ext cx="5400600" cy="1200329"/>
          </a:xfrm>
          <a:prstGeom prst="rect">
            <a:avLst/>
          </a:prstGeom>
          <a:noFill/>
        </p:spPr>
        <p:txBody>
          <a:bodyPr wrap="square" rtlCol="0">
            <a:spAutoFit/>
          </a:bodyPr>
          <a:lstStyle/>
          <a:p>
            <a:pPr algn="r" rtl="1"/>
            <a:r>
              <a:rPr lang="ar-SA" dirty="0">
                <a:cs typeface="B Koodak" panose="00000700000000000000" pitchFamily="2" charset="-78"/>
              </a:rPr>
              <a:t>شکل 1. پارک شهر «وُکلابراک» در اتریش. همانطور که مشاهده می کنید، نیمکت بزرگی به شکل دایره درون دریاچه قرار گرفته و علاقه مندان بر روی آن می نشینند</a:t>
            </a:r>
            <a:endParaRPr lang="en-US" dirty="0">
              <a:cs typeface="B Koodak" panose="00000700000000000000" pitchFamily="2" charset="-78"/>
            </a:endParaRPr>
          </a:p>
          <a:p>
            <a:pPr algn="r" rtl="1"/>
            <a:endParaRPr lang="en-US" dirty="0"/>
          </a:p>
        </p:txBody>
      </p:sp>
    </p:spTree>
    <p:extLst>
      <p:ext uri="{BB962C8B-B14F-4D97-AF65-F5344CB8AC3E}">
        <p14:creationId xmlns:p14="http://schemas.microsoft.com/office/powerpoint/2010/main" val="4134935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cs typeface="B Koodak" panose="00000700000000000000" pitchFamily="2" charset="-78"/>
              </a:rPr>
              <a:t>سوابق</a:t>
            </a:r>
            <a:endParaRPr lang="en-US" dirty="0"/>
          </a:p>
        </p:txBody>
      </p:sp>
      <p:pic>
        <p:nvPicPr>
          <p:cNvPr id="4" name="Picture 3" descr="نیمکت هایی به شکل دُم نهنگ"/>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5448200" cy="3511594"/>
          </a:xfrm>
          <a:prstGeom prst="rect">
            <a:avLst/>
          </a:prstGeom>
          <a:noFill/>
          <a:ln>
            <a:noFill/>
          </a:ln>
        </p:spPr>
      </p:pic>
      <p:sp>
        <p:nvSpPr>
          <p:cNvPr id="6" name="Rectangle 5"/>
          <p:cNvSpPr/>
          <p:nvPr/>
        </p:nvSpPr>
        <p:spPr>
          <a:xfrm>
            <a:off x="3059832" y="5373216"/>
            <a:ext cx="3087705" cy="369332"/>
          </a:xfrm>
          <a:prstGeom prst="rect">
            <a:avLst/>
          </a:prstGeom>
        </p:spPr>
        <p:txBody>
          <a:bodyPr wrap="none">
            <a:spAutoFit/>
          </a:bodyPr>
          <a:lstStyle/>
          <a:p>
            <a:pPr rtl="1"/>
            <a:r>
              <a:rPr lang="ar-SA" dirty="0" smtClean="0">
                <a:cs typeface="B Koodak" panose="00000700000000000000" pitchFamily="2" charset="-78"/>
              </a:rPr>
              <a:t>شکل</a:t>
            </a:r>
            <a:r>
              <a:rPr lang="fa-IR" dirty="0" smtClean="0">
                <a:cs typeface="B Koodak" panose="00000700000000000000" pitchFamily="2" charset="-78"/>
              </a:rPr>
              <a:t>2</a:t>
            </a:r>
            <a:r>
              <a:rPr lang="ar-SA" dirty="0" smtClean="0">
                <a:cs typeface="B Koodak" panose="00000700000000000000" pitchFamily="2" charset="-78"/>
              </a:rPr>
              <a:t>. </a:t>
            </a:r>
            <a:r>
              <a:rPr lang="ar-SA" dirty="0">
                <a:cs typeface="B Koodak" panose="00000700000000000000" pitchFamily="2" charset="-78"/>
              </a:rPr>
              <a:t>نیمکت هایی به شکل دُم نهنگ</a:t>
            </a:r>
            <a:endParaRPr lang="en-US" dirty="0">
              <a:cs typeface="B Koodak" panose="00000700000000000000" pitchFamily="2" charset="-78"/>
            </a:endParaRPr>
          </a:p>
        </p:txBody>
      </p:sp>
    </p:spTree>
    <p:extLst>
      <p:ext uri="{BB962C8B-B14F-4D97-AF65-F5344CB8AC3E}">
        <p14:creationId xmlns:p14="http://schemas.microsoft.com/office/powerpoint/2010/main" val="1041565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cs typeface="B Koodak" panose="00000700000000000000" pitchFamily="2" charset="-78"/>
              </a:rPr>
              <a:t>سوابق</a:t>
            </a:r>
            <a:endParaRPr lang="en-US" dirty="0">
              <a:cs typeface="B Koodak" panose="00000700000000000000" pitchFamily="2" charset="-78"/>
            </a:endParaRPr>
          </a:p>
        </p:txBody>
      </p:sp>
      <p:pic>
        <p:nvPicPr>
          <p:cNvPr id="4" name="Picture 3" descr="صندلی هایی به شکل گل لاله که توسط «Tulpi» طراحی شده اند"/>
          <p:cNvPicPr/>
          <p:nvPr/>
        </p:nvPicPr>
        <p:blipFill>
          <a:blip r:embed="rId2">
            <a:extLst>
              <a:ext uri="{28A0092B-C50C-407E-A947-70E740481C1C}">
                <a14:useLocalDpi xmlns:a14="http://schemas.microsoft.com/office/drawing/2010/main" val="0"/>
              </a:ext>
            </a:extLst>
          </a:blip>
          <a:srcRect/>
          <a:stretch>
            <a:fillRect/>
          </a:stretch>
        </p:blipFill>
        <p:spPr bwMode="auto">
          <a:xfrm>
            <a:off x="2580928" y="1628801"/>
            <a:ext cx="3898042" cy="3384375"/>
          </a:xfrm>
          <a:prstGeom prst="rect">
            <a:avLst/>
          </a:prstGeom>
          <a:noFill/>
          <a:ln>
            <a:noFill/>
          </a:ln>
        </p:spPr>
      </p:pic>
      <p:sp>
        <p:nvSpPr>
          <p:cNvPr id="5" name="TextBox 4"/>
          <p:cNvSpPr txBox="1"/>
          <p:nvPr/>
        </p:nvSpPr>
        <p:spPr>
          <a:xfrm>
            <a:off x="2195736" y="5517231"/>
            <a:ext cx="4824536" cy="923330"/>
          </a:xfrm>
          <a:prstGeom prst="rect">
            <a:avLst/>
          </a:prstGeom>
          <a:noFill/>
        </p:spPr>
        <p:txBody>
          <a:bodyPr wrap="square" rtlCol="0">
            <a:spAutoFit/>
          </a:bodyPr>
          <a:lstStyle/>
          <a:p>
            <a:pPr algn="just" rtl="1"/>
            <a:r>
              <a:rPr lang="ar-SA" dirty="0" smtClean="0">
                <a:cs typeface="B Koodak" panose="00000700000000000000" pitchFamily="2" charset="-78"/>
              </a:rPr>
              <a:t>شکل</a:t>
            </a:r>
            <a:r>
              <a:rPr lang="fa-IR" dirty="0">
                <a:cs typeface="B Koodak" panose="00000700000000000000" pitchFamily="2" charset="-78"/>
              </a:rPr>
              <a:t>3</a:t>
            </a:r>
            <a:r>
              <a:rPr lang="ar-SA" dirty="0" smtClean="0">
                <a:cs typeface="B Koodak" panose="00000700000000000000" pitchFamily="2" charset="-78"/>
              </a:rPr>
              <a:t>. </a:t>
            </a:r>
            <a:r>
              <a:rPr lang="ar-SA" dirty="0">
                <a:cs typeface="B Koodak" panose="00000700000000000000" pitchFamily="2" charset="-78"/>
              </a:rPr>
              <a:t>صندلی هایی به شکل گل لاله که توسط</a:t>
            </a:r>
            <a:r>
              <a:rPr lang="en-US" i="1" dirty="0">
                <a:cs typeface="B Koodak" panose="00000700000000000000" pitchFamily="2" charset="-78"/>
              </a:rPr>
              <a:t> «</a:t>
            </a:r>
            <a:r>
              <a:rPr lang="en-US" i="1" dirty="0" err="1">
                <a:cs typeface="B Koodak" panose="00000700000000000000" pitchFamily="2" charset="-78"/>
              </a:rPr>
              <a:t>Tulpi</a:t>
            </a:r>
            <a:r>
              <a:rPr lang="en-US" i="1" dirty="0">
                <a:cs typeface="B Koodak" panose="00000700000000000000" pitchFamily="2" charset="-78"/>
              </a:rPr>
              <a:t>» </a:t>
            </a:r>
            <a:r>
              <a:rPr lang="ar-SA" dirty="0">
                <a:cs typeface="B Koodak" panose="00000700000000000000" pitchFamily="2" charset="-78"/>
              </a:rPr>
              <a:t>طراحی شده اند</a:t>
            </a:r>
            <a:endParaRPr lang="en-US" dirty="0">
              <a:cs typeface="B Koodak" panose="00000700000000000000" pitchFamily="2" charset="-78"/>
            </a:endParaRPr>
          </a:p>
          <a:p>
            <a:pPr algn="just" rtl="1"/>
            <a:endParaRPr lang="en-US" dirty="0"/>
          </a:p>
        </p:txBody>
      </p:sp>
    </p:spTree>
    <p:extLst>
      <p:ext uri="{BB962C8B-B14F-4D97-AF65-F5344CB8AC3E}">
        <p14:creationId xmlns:p14="http://schemas.microsoft.com/office/powerpoint/2010/main" val="1937633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pring">
  <a:themeElements>
    <a:clrScheme name="Spring">
      <a:dk1>
        <a:sysClr val="windowText" lastClr="000000"/>
      </a:dk1>
      <a:lt1>
        <a:sysClr val="window" lastClr="FFFFFF"/>
      </a:lt1>
      <a:dk2>
        <a:srgbClr val="66822D"/>
      </a:dk2>
      <a:lt2>
        <a:srgbClr val="BEEA73"/>
      </a:lt2>
      <a:accent1>
        <a:srgbClr val="C1EC76"/>
      </a:accent1>
      <a:accent2>
        <a:srgbClr val="8FE28A"/>
      </a:accent2>
      <a:accent3>
        <a:srgbClr val="F3BF45"/>
      </a:accent3>
      <a:accent4>
        <a:srgbClr val="F47E5A"/>
      </a:accent4>
      <a:accent5>
        <a:srgbClr val="F489CF"/>
      </a:accent5>
      <a:accent6>
        <a:srgbClr val="B56FF4"/>
      </a:accent6>
      <a:hlink>
        <a:srgbClr val="408080"/>
      </a:hlink>
      <a:folHlink>
        <a:srgbClr val="5EAEAE"/>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257</TotalTime>
  <Words>911</Words>
  <Application>Microsoft Office PowerPoint</Application>
  <PresentationFormat>On-screen Show (4:3)</PresentationFormat>
  <Paragraphs>38</Paragraphs>
  <Slides>18</Slides>
  <Notes>0</Notes>
  <HiddenSlides>0</HiddenSlides>
  <MMClips>6</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Spring</vt:lpstr>
      <vt:lpstr>طراحی پارک با المان های الهام گرفته از طبیعت</vt:lpstr>
      <vt:lpstr>مقدمه</vt:lpstr>
      <vt:lpstr>مقدمه</vt:lpstr>
      <vt:lpstr> نوآوري در تحقيق</vt:lpstr>
      <vt:lpstr>اهداف</vt:lpstr>
      <vt:lpstr>سوابق</vt:lpstr>
      <vt:lpstr>سوابق</vt:lpstr>
      <vt:lpstr>سوابق</vt:lpstr>
      <vt:lpstr>سوابق</vt:lpstr>
      <vt:lpstr>سوابق</vt:lpstr>
      <vt:lpstr>توضیح طرح</vt:lpstr>
      <vt:lpstr>توضیح طرح</vt:lpstr>
      <vt:lpstr>توضیح طرح</vt:lpstr>
      <vt:lpstr>توضیح طرح</vt:lpstr>
      <vt:lpstr>توضیح طرح</vt:lpstr>
      <vt:lpstr>توضیح طرح</vt:lpstr>
      <vt:lpstr>پیشنهادات</vt:lpstr>
      <vt:lpstr>پایان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Sofia</dc:creator>
  <cp:lastModifiedBy>Sofia</cp:lastModifiedBy>
  <cp:revision>19</cp:revision>
  <dcterms:created xsi:type="dcterms:W3CDTF">2020-06-18T13:00:28Z</dcterms:created>
  <dcterms:modified xsi:type="dcterms:W3CDTF">2020-06-18T17:17:30Z</dcterms:modified>
</cp:coreProperties>
</file>